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72" r:id="rId5"/>
    <p:sldId id="259" r:id="rId6"/>
    <p:sldId id="267" r:id="rId7"/>
    <p:sldId id="281" r:id="rId8"/>
    <p:sldId id="277" r:id="rId9"/>
    <p:sldId id="278" r:id="rId10"/>
    <p:sldId id="279" r:id="rId11"/>
    <p:sldId id="282" r:id="rId12"/>
    <p:sldId id="294" r:id="rId13"/>
    <p:sldId id="276" r:id="rId14"/>
    <p:sldId id="280" r:id="rId15"/>
    <p:sldId id="283" r:id="rId16"/>
    <p:sldId id="284" r:id="rId17"/>
    <p:sldId id="285" r:id="rId18"/>
    <p:sldId id="286" r:id="rId19"/>
    <p:sldId id="289" r:id="rId20"/>
    <p:sldId id="287" r:id="rId21"/>
    <p:sldId id="288" r:id="rId22"/>
    <p:sldId id="290" r:id="rId23"/>
    <p:sldId id="291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292" r:id="rId32"/>
    <p:sldId id="262" r:id="rId33"/>
  </p:sldIdLst>
  <p:sldSz cx="18288000" cy="10287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Now Bold" panose="020B0604020202020204" charset="0"/>
      <p:regular r:id="rId39"/>
    </p:embeddedFont>
    <p:embeddedFont>
      <p:font typeface="Now Heavy" panose="020B0604020202020204" charset="0"/>
      <p:regular r:id="rId40"/>
    </p:embeddedFont>
    <p:embeddedFont>
      <p:font typeface="Raleway Heavy" panose="020B0604020202020204" charset="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82" autoAdjust="0"/>
    <p:restoredTop sz="92906" autoAdjust="0"/>
  </p:normalViewPr>
  <p:slideViewPr>
    <p:cSldViewPr>
      <p:cViewPr>
        <p:scale>
          <a:sx n="42" d="100"/>
          <a:sy n="42" d="100"/>
        </p:scale>
        <p:origin x="72" y="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EA880-6EF3-4700-ADF8-B37656EF363F}" type="datetimeFigureOut">
              <a:rPr lang="fr-FR" smtClean="0"/>
              <a:t>16/05/2024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70B06B-3347-4F29-A0C6-87039DFB2E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5730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B06B-3347-4F29-A0C6-87039DFB2E1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04299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B06B-3347-4F29-A0C6-87039DFB2E1F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3691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B06B-3347-4F29-A0C6-87039DFB2E1F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64416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B06B-3347-4F29-A0C6-87039DFB2E1F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77726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B06B-3347-4F29-A0C6-87039DFB2E1F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4938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B06B-3347-4F29-A0C6-87039DFB2E1F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48046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B06B-3347-4F29-A0C6-87039DFB2E1F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4193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B06B-3347-4F29-A0C6-87039DFB2E1F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0680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B06B-3347-4F29-A0C6-87039DFB2E1F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14123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B06B-3347-4F29-A0C6-87039DFB2E1F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10404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B06B-3347-4F29-A0C6-87039DFB2E1F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6239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B06B-3347-4F29-A0C6-87039DFB2E1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05162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B06B-3347-4F29-A0C6-87039DFB2E1F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04564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B06B-3347-4F29-A0C6-87039DFB2E1F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26325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B06B-3347-4F29-A0C6-87039DFB2E1F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29864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B06B-3347-4F29-A0C6-87039DFB2E1F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08387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B06B-3347-4F29-A0C6-87039DFB2E1F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00234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B06B-3347-4F29-A0C6-87039DFB2E1F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76656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B06B-3347-4F29-A0C6-87039DFB2E1F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63323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B06B-3347-4F29-A0C6-87039DFB2E1F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92929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B06B-3347-4F29-A0C6-87039DFB2E1F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3165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B06B-3347-4F29-A0C6-87039DFB2E1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2874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B06B-3347-4F29-A0C6-87039DFB2E1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2337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B06B-3347-4F29-A0C6-87039DFB2E1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684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B06B-3347-4F29-A0C6-87039DFB2E1F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7089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B06B-3347-4F29-A0C6-87039DFB2E1F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9856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B06B-3347-4F29-A0C6-87039DFB2E1F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207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B06B-3347-4F29-A0C6-87039DFB2E1F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5820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damiandeluca.com.ar/como-hacer-un-insert-con-mongdb" TargetMode="External"/><Relationship Id="rId7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React_(software)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hyperlink" Target="https://smlpoints.com/notes-tailwind-css-dark-mode-9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06515" y="3913220"/>
            <a:ext cx="10074970" cy="1583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dirty="0">
                <a:solidFill>
                  <a:srgbClr val="1D1D1F"/>
                </a:solidFill>
                <a:latin typeface="Raleway Heavy"/>
              </a:rPr>
              <a:t>E-STAGE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406845" y="6014600"/>
            <a:ext cx="7474309" cy="85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480" dirty="0">
                <a:solidFill>
                  <a:srgbClr val="1D1D1F"/>
                </a:solidFill>
                <a:latin typeface="Now Bold"/>
              </a:rPr>
              <a:t>PLATEFORME DE</a:t>
            </a:r>
          </a:p>
          <a:p>
            <a:pPr algn="ctr">
              <a:lnSpc>
                <a:spcPts val="3359"/>
              </a:lnSpc>
            </a:pPr>
            <a:r>
              <a:rPr lang="en-US" sz="2400" spc="480" dirty="0">
                <a:solidFill>
                  <a:srgbClr val="1D1D1F"/>
                </a:solidFill>
                <a:latin typeface="Now Bold"/>
              </a:rPr>
              <a:t>GESTION DES STAGES</a:t>
            </a:r>
          </a:p>
        </p:txBody>
      </p:sp>
      <p:sp>
        <p:nvSpPr>
          <p:cNvPr id="4" name="AutoShape 4"/>
          <p:cNvSpPr/>
          <p:nvPr/>
        </p:nvSpPr>
        <p:spPr>
          <a:xfrm>
            <a:off x="5553087" y="5678116"/>
            <a:ext cx="7181826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>
            <a:extLst>
              <a:ext uri="{FF2B5EF4-FFF2-40B4-BE49-F238E27FC236}">
                <a16:creationId xmlns:a16="http://schemas.microsoft.com/office/drawing/2014/main" id="{FB9AB565-0FFF-D61E-FF26-11C6FA242A5F}"/>
              </a:ext>
            </a:extLst>
          </p:cNvPr>
          <p:cNvSpPr txBox="1"/>
          <p:nvPr/>
        </p:nvSpPr>
        <p:spPr>
          <a:xfrm>
            <a:off x="381000" y="342900"/>
            <a:ext cx="747430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fr-FR" sz="3000" b="1" dirty="0">
                <a:latin typeface="Now Heavy" panose="020B0604020202020204" charset="0"/>
              </a:rPr>
              <a:t>Page Accueil (</a:t>
            </a:r>
            <a:r>
              <a:rPr lang="fr-FR" sz="3000" b="1" dirty="0">
                <a:solidFill>
                  <a:srgbClr val="FF0000"/>
                </a:solidFill>
                <a:latin typeface="Now Heavy" panose="020B0604020202020204" charset="0"/>
              </a:rPr>
              <a:t>Testimonial</a:t>
            </a:r>
            <a:r>
              <a:rPr lang="fr-FR" sz="3000" b="1" dirty="0">
                <a:latin typeface="Now Heavy" panose="020B0604020202020204" charset="0"/>
              </a:rPr>
              <a:t>):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17A4226B-A9C2-438A-B377-81CD6F67880A}"/>
              </a:ext>
            </a:extLst>
          </p:cNvPr>
          <p:cNvSpPr/>
          <p:nvPr/>
        </p:nvSpPr>
        <p:spPr>
          <a:xfrm>
            <a:off x="2743200" y="866180"/>
            <a:ext cx="4279517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C35CC22-B40B-40DA-8C3E-D3FE738C8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724620"/>
            <a:ext cx="16024481" cy="769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509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>
            <a:extLst>
              <a:ext uri="{FF2B5EF4-FFF2-40B4-BE49-F238E27FC236}">
                <a16:creationId xmlns:a16="http://schemas.microsoft.com/office/drawing/2014/main" id="{FB9AB565-0FFF-D61E-FF26-11C6FA242A5F}"/>
              </a:ext>
            </a:extLst>
          </p:cNvPr>
          <p:cNvSpPr txBox="1"/>
          <p:nvPr/>
        </p:nvSpPr>
        <p:spPr>
          <a:xfrm>
            <a:off x="381000" y="342900"/>
            <a:ext cx="747430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fr-FR" sz="3000" b="1" dirty="0">
                <a:latin typeface="Now Heavy" panose="020B0604020202020204" charset="0"/>
              </a:rPr>
              <a:t>Page Accueil (</a:t>
            </a:r>
            <a:r>
              <a:rPr lang="fr-FR" sz="3000" b="1" dirty="0">
                <a:solidFill>
                  <a:srgbClr val="FF0000"/>
                </a:solidFill>
                <a:latin typeface="Now Heavy" panose="020B0604020202020204" charset="0"/>
              </a:rPr>
              <a:t>Commencer</a:t>
            </a:r>
            <a:r>
              <a:rPr lang="fr-FR" sz="3000" b="1" dirty="0">
                <a:latin typeface="Now Heavy" panose="020B0604020202020204" charset="0"/>
              </a:rPr>
              <a:t>):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17A4226B-A9C2-438A-B377-81CD6F67880A}"/>
              </a:ext>
            </a:extLst>
          </p:cNvPr>
          <p:cNvSpPr/>
          <p:nvPr/>
        </p:nvSpPr>
        <p:spPr>
          <a:xfrm>
            <a:off x="2743200" y="866180"/>
            <a:ext cx="4279517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6290768-2336-4AB4-9ACC-F8C535D77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714500"/>
            <a:ext cx="10363200" cy="736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1325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>
            <a:extLst>
              <a:ext uri="{FF2B5EF4-FFF2-40B4-BE49-F238E27FC236}">
                <a16:creationId xmlns:a16="http://schemas.microsoft.com/office/drawing/2014/main" id="{FB9AB565-0FFF-D61E-FF26-11C6FA242A5F}"/>
              </a:ext>
            </a:extLst>
          </p:cNvPr>
          <p:cNvSpPr txBox="1"/>
          <p:nvPr/>
        </p:nvSpPr>
        <p:spPr>
          <a:xfrm>
            <a:off x="381000" y="342900"/>
            <a:ext cx="747430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fr-FR" sz="3000" b="1" dirty="0">
                <a:latin typeface="Now Heavy" panose="020B0604020202020204" charset="0"/>
              </a:rPr>
              <a:t>Page Accueil (</a:t>
            </a:r>
            <a:r>
              <a:rPr lang="fr-FR" sz="3000" b="1" dirty="0">
                <a:solidFill>
                  <a:srgbClr val="FF0000"/>
                </a:solidFill>
                <a:latin typeface="Now Heavy" panose="020B0604020202020204" charset="0"/>
              </a:rPr>
              <a:t>Commencer</a:t>
            </a:r>
            <a:r>
              <a:rPr lang="fr-FR" sz="3000" b="1" dirty="0">
                <a:latin typeface="Now Heavy" panose="020B0604020202020204" charset="0"/>
              </a:rPr>
              <a:t>):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17A4226B-A9C2-438A-B377-81CD6F67880A}"/>
              </a:ext>
            </a:extLst>
          </p:cNvPr>
          <p:cNvSpPr/>
          <p:nvPr/>
        </p:nvSpPr>
        <p:spPr>
          <a:xfrm>
            <a:off x="2743200" y="866180"/>
            <a:ext cx="4279517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6290768-2336-4AB4-9ACC-F8C535D77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714500"/>
            <a:ext cx="10363200" cy="736938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B68F5EF-60E0-4783-BB2A-2A63CD2BB5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600" y="1714500"/>
            <a:ext cx="10364400" cy="737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994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05200" y="3560246"/>
            <a:ext cx="10439400" cy="15832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dirty="0">
                <a:solidFill>
                  <a:srgbClr val="1D1D1F"/>
                </a:solidFill>
                <a:latin typeface="Raleway Heavy"/>
              </a:rPr>
              <a:t>Session Stagiaire </a:t>
            </a:r>
          </a:p>
        </p:txBody>
      </p:sp>
      <p:sp>
        <p:nvSpPr>
          <p:cNvPr id="4" name="AutoShape 4"/>
          <p:cNvSpPr/>
          <p:nvPr/>
        </p:nvSpPr>
        <p:spPr>
          <a:xfrm>
            <a:off x="5406845" y="5676900"/>
            <a:ext cx="7181826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FB9AB565-0FFF-D61E-FF26-11C6FA242A5F}"/>
              </a:ext>
            </a:extLst>
          </p:cNvPr>
          <p:cNvSpPr txBox="1"/>
          <p:nvPr/>
        </p:nvSpPr>
        <p:spPr>
          <a:xfrm>
            <a:off x="5145893" y="5958209"/>
            <a:ext cx="7474309" cy="85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480" dirty="0">
                <a:solidFill>
                  <a:srgbClr val="1D1D1F"/>
                </a:solidFill>
                <a:latin typeface="Now Bold"/>
              </a:rPr>
              <a:t>PLATEFORME DE</a:t>
            </a:r>
          </a:p>
          <a:p>
            <a:pPr algn="ctr">
              <a:lnSpc>
                <a:spcPts val="3359"/>
              </a:lnSpc>
            </a:pPr>
            <a:r>
              <a:rPr lang="en-US" sz="2400" spc="480" dirty="0">
                <a:solidFill>
                  <a:srgbClr val="1D1D1F"/>
                </a:solidFill>
                <a:latin typeface="Now Bold"/>
              </a:rPr>
              <a:t>GESTION DES STAGES</a:t>
            </a:r>
          </a:p>
        </p:txBody>
      </p:sp>
    </p:spTree>
    <p:extLst>
      <p:ext uri="{BB962C8B-B14F-4D97-AF65-F5344CB8AC3E}">
        <p14:creationId xmlns:p14="http://schemas.microsoft.com/office/powerpoint/2010/main" val="30957861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>
            <a:extLst>
              <a:ext uri="{FF2B5EF4-FFF2-40B4-BE49-F238E27FC236}">
                <a16:creationId xmlns:a16="http://schemas.microsoft.com/office/drawing/2014/main" id="{FB9AB565-0FFF-D61E-FF26-11C6FA242A5F}"/>
              </a:ext>
            </a:extLst>
          </p:cNvPr>
          <p:cNvSpPr txBox="1"/>
          <p:nvPr/>
        </p:nvSpPr>
        <p:spPr>
          <a:xfrm>
            <a:off x="381000" y="342900"/>
            <a:ext cx="747430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fr-FR" sz="3000" b="1" dirty="0">
                <a:latin typeface="Now Heavy" panose="020B0604020202020204" charset="0"/>
              </a:rPr>
              <a:t>Session Stagiaires (</a:t>
            </a:r>
            <a:r>
              <a:rPr lang="fr-FR" sz="3000" b="1" dirty="0">
                <a:solidFill>
                  <a:srgbClr val="FF0000"/>
                </a:solidFill>
                <a:latin typeface="Now Heavy" panose="020B0604020202020204" charset="0"/>
              </a:rPr>
              <a:t>Liste des Stages</a:t>
            </a:r>
            <a:r>
              <a:rPr lang="fr-FR" sz="3000" b="1" dirty="0">
                <a:latin typeface="Now Heavy" panose="020B0604020202020204" charset="0"/>
              </a:rPr>
              <a:t>):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17A4226B-A9C2-438A-B377-81CD6F67880A}"/>
              </a:ext>
            </a:extLst>
          </p:cNvPr>
          <p:cNvSpPr/>
          <p:nvPr/>
        </p:nvSpPr>
        <p:spPr>
          <a:xfrm>
            <a:off x="3733800" y="952500"/>
            <a:ext cx="4279517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CD6DAF4-3D6F-423C-8B1F-43AFF15BD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030" y="1638300"/>
            <a:ext cx="16319939" cy="782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993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>
            <a:extLst>
              <a:ext uri="{FF2B5EF4-FFF2-40B4-BE49-F238E27FC236}">
                <a16:creationId xmlns:a16="http://schemas.microsoft.com/office/drawing/2014/main" id="{FB9AB565-0FFF-D61E-FF26-11C6FA242A5F}"/>
              </a:ext>
            </a:extLst>
          </p:cNvPr>
          <p:cNvSpPr txBox="1"/>
          <p:nvPr/>
        </p:nvSpPr>
        <p:spPr>
          <a:xfrm>
            <a:off x="381000" y="342900"/>
            <a:ext cx="747430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fr-FR" sz="3000" b="1" dirty="0">
                <a:latin typeface="Now Heavy" panose="020B0604020202020204" charset="0"/>
              </a:rPr>
              <a:t>Session Stagiaires (</a:t>
            </a:r>
            <a:r>
              <a:rPr lang="fr-FR" sz="3000" b="1" dirty="0">
                <a:solidFill>
                  <a:srgbClr val="FF0000"/>
                </a:solidFill>
                <a:latin typeface="Now Heavy" panose="020B0604020202020204" charset="0"/>
              </a:rPr>
              <a:t>Demandes</a:t>
            </a:r>
            <a:r>
              <a:rPr lang="fr-FR" sz="3000" b="1" dirty="0">
                <a:latin typeface="Now Heavy" panose="020B0604020202020204" charset="0"/>
              </a:rPr>
              <a:t>):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17A4226B-A9C2-438A-B377-81CD6F67880A}"/>
              </a:ext>
            </a:extLst>
          </p:cNvPr>
          <p:cNvSpPr/>
          <p:nvPr/>
        </p:nvSpPr>
        <p:spPr>
          <a:xfrm>
            <a:off x="3048000" y="952500"/>
            <a:ext cx="4279517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AC3B3E9-31F2-40FE-90C3-4E00E0194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504463"/>
            <a:ext cx="16687800" cy="783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777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>
            <a:extLst>
              <a:ext uri="{FF2B5EF4-FFF2-40B4-BE49-F238E27FC236}">
                <a16:creationId xmlns:a16="http://schemas.microsoft.com/office/drawing/2014/main" id="{FB9AB565-0FFF-D61E-FF26-11C6FA242A5F}"/>
              </a:ext>
            </a:extLst>
          </p:cNvPr>
          <p:cNvSpPr txBox="1"/>
          <p:nvPr/>
        </p:nvSpPr>
        <p:spPr>
          <a:xfrm>
            <a:off x="381000" y="342900"/>
            <a:ext cx="747430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fr-FR" sz="3000" b="1" dirty="0">
                <a:latin typeface="Now Heavy" panose="020B0604020202020204" charset="0"/>
              </a:rPr>
              <a:t>Session Stagiaires (</a:t>
            </a:r>
            <a:r>
              <a:rPr lang="fr-FR" sz="3000" b="1" dirty="0">
                <a:solidFill>
                  <a:srgbClr val="FF0000"/>
                </a:solidFill>
                <a:latin typeface="Now Heavy" panose="020B0604020202020204" charset="0"/>
              </a:rPr>
              <a:t>Documents</a:t>
            </a:r>
            <a:r>
              <a:rPr lang="fr-FR" sz="3000" b="1" dirty="0">
                <a:latin typeface="Now Heavy" panose="020B0604020202020204" charset="0"/>
              </a:rPr>
              <a:t>):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17A4226B-A9C2-438A-B377-81CD6F67880A}"/>
              </a:ext>
            </a:extLst>
          </p:cNvPr>
          <p:cNvSpPr/>
          <p:nvPr/>
        </p:nvSpPr>
        <p:spPr>
          <a:xfrm>
            <a:off x="3048000" y="952500"/>
            <a:ext cx="4279517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9BF3503-030D-4BAB-9CD8-CFC3B37C6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1" y="1257303"/>
            <a:ext cx="16535400" cy="807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634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>
            <a:extLst>
              <a:ext uri="{FF2B5EF4-FFF2-40B4-BE49-F238E27FC236}">
                <a16:creationId xmlns:a16="http://schemas.microsoft.com/office/drawing/2014/main" id="{FB9AB565-0FFF-D61E-FF26-11C6FA242A5F}"/>
              </a:ext>
            </a:extLst>
          </p:cNvPr>
          <p:cNvSpPr txBox="1"/>
          <p:nvPr/>
        </p:nvSpPr>
        <p:spPr>
          <a:xfrm>
            <a:off x="381000" y="342900"/>
            <a:ext cx="747430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fr-FR" sz="3000" b="1" dirty="0">
                <a:latin typeface="Now Heavy" panose="020B0604020202020204" charset="0"/>
              </a:rPr>
              <a:t>Session Stagiaires (</a:t>
            </a:r>
            <a:r>
              <a:rPr lang="fr-FR" sz="3000" b="1" dirty="0">
                <a:solidFill>
                  <a:srgbClr val="FF0000"/>
                </a:solidFill>
                <a:latin typeface="Now Heavy" panose="020B0604020202020204" charset="0"/>
              </a:rPr>
              <a:t>Messages</a:t>
            </a:r>
            <a:r>
              <a:rPr lang="fr-FR" sz="3000" b="1" dirty="0">
                <a:latin typeface="Now Heavy" panose="020B0604020202020204" charset="0"/>
              </a:rPr>
              <a:t>):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17A4226B-A9C2-438A-B377-81CD6F67880A}"/>
              </a:ext>
            </a:extLst>
          </p:cNvPr>
          <p:cNvSpPr/>
          <p:nvPr/>
        </p:nvSpPr>
        <p:spPr>
          <a:xfrm>
            <a:off x="3048000" y="952500"/>
            <a:ext cx="4279517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0267188-5284-46FF-9378-7245D3ACE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09700"/>
            <a:ext cx="16916400" cy="838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336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>
            <a:extLst>
              <a:ext uri="{FF2B5EF4-FFF2-40B4-BE49-F238E27FC236}">
                <a16:creationId xmlns:a16="http://schemas.microsoft.com/office/drawing/2014/main" id="{FB9AB565-0FFF-D61E-FF26-11C6FA242A5F}"/>
              </a:ext>
            </a:extLst>
          </p:cNvPr>
          <p:cNvSpPr txBox="1"/>
          <p:nvPr/>
        </p:nvSpPr>
        <p:spPr>
          <a:xfrm>
            <a:off x="381000" y="342900"/>
            <a:ext cx="747430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fr-FR" sz="3000" b="1" dirty="0">
                <a:latin typeface="Now Heavy" panose="020B0604020202020204" charset="0"/>
              </a:rPr>
              <a:t>Session Stagiaires (</a:t>
            </a:r>
            <a:r>
              <a:rPr lang="fr-FR" sz="3000" b="1" dirty="0">
                <a:solidFill>
                  <a:srgbClr val="FF0000"/>
                </a:solidFill>
                <a:latin typeface="Now Heavy" panose="020B0604020202020204" charset="0"/>
              </a:rPr>
              <a:t>Support</a:t>
            </a:r>
            <a:r>
              <a:rPr lang="fr-FR" sz="3000" b="1" dirty="0">
                <a:latin typeface="Now Heavy" panose="020B0604020202020204" charset="0"/>
              </a:rPr>
              <a:t>):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17A4226B-A9C2-438A-B377-81CD6F67880A}"/>
              </a:ext>
            </a:extLst>
          </p:cNvPr>
          <p:cNvSpPr/>
          <p:nvPr/>
        </p:nvSpPr>
        <p:spPr>
          <a:xfrm>
            <a:off x="3048000" y="952500"/>
            <a:ext cx="4279517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6DE2446-E853-4B94-B463-8F0021D41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409700"/>
            <a:ext cx="16840199" cy="825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945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>
            <a:extLst>
              <a:ext uri="{FF2B5EF4-FFF2-40B4-BE49-F238E27FC236}">
                <a16:creationId xmlns:a16="http://schemas.microsoft.com/office/drawing/2014/main" id="{FB9AB565-0FFF-D61E-FF26-11C6FA242A5F}"/>
              </a:ext>
            </a:extLst>
          </p:cNvPr>
          <p:cNvSpPr txBox="1"/>
          <p:nvPr/>
        </p:nvSpPr>
        <p:spPr>
          <a:xfrm>
            <a:off x="381000" y="342900"/>
            <a:ext cx="747430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fr-FR" sz="3000" b="1" dirty="0">
                <a:latin typeface="Now Heavy" panose="020B0604020202020204" charset="0"/>
              </a:rPr>
              <a:t>Session Stagiaires (</a:t>
            </a:r>
            <a:r>
              <a:rPr lang="fr-FR" sz="3000" b="1" dirty="0">
                <a:solidFill>
                  <a:srgbClr val="FF0000"/>
                </a:solidFill>
                <a:latin typeface="Now Heavy" panose="020B0604020202020204" charset="0"/>
              </a:rPr>
              <a:t>Profil</a:t>
            </a:r>
            <a:r>
              <a:rPr lang="fr-FR" sz="3000" b="1" dirty="0">
                <a:latin typeface="Now Heavy" panose="020B0604020202020204" charset="0"/>
              </a:rPr>
              <a:t>):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17A4226B-A9C2-438A-B377-81CD6F67880A}"/>
              </a:ext>
            </a:extLst>
          </p:cNvPr>
          <p:cNvSpPr/>
          <p:nvPr/>
        </p:nvSpPr>
        <p:spPr>
          <a:xfrm>
            <a:off x="3048000" y="952500"/>
            <a:ext cx="4279517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BD2B9B3-DC93-4DD2-B6F0-02274C989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680678"/>
            <a:ext cx="16306800" cy="750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814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017422" y="2476500"/>
            <a:ext cx="5315804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6476999" y="1622440"/>
            <a:ext cx="6561129" cy="791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dirty="0">
                <a:solidFill>
                  <a:srgbClr val="1D1D1F"/>
                </a:solidFill>
                <a:latin typeface="Raleway Heavy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E15C02-AC3C-45C6-97F1-71602B10B311}"/>
              </a:ext>
            </a:extLst>
          </p:cNvPr>
          <p:cNvSpPr txBox="1"/>
          <p:nvPr/>
        </p:nvSpPr>
        <p:spPr>
          <a:xfrm>
            <a:off x="975228" y="3481505"/>
            <a:ext cx="10149972" cy="51090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fr-FR" sz="4000" b="1" dirty="0">
                <a:latin typeface="Now Heavy" panose="020B0604020202020204" charset="0"/>
              </a:rPr>
              <a:t>Objectif de l'application :</a:t>
            </a:r>
          </a:p>
          <a:p>
            <a:endParaRPr lang="fr-FR" sz="4000" b="1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FR" sz="3600" dirty="0">
                <a:solidFill>
                  <a:schemeClr val="bg1">
                    <a:lumMod val="50000"/>
                  </a:schemeClr>
                </a:solidFill>
              </a:rPr>
              <a:t>Faciliter la gestion des stages pour les étudiants, les entreprises et les responsables pédagogiques à travers une application web.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FR" sz="3600" dirty="0">
                <a:solidFill>
                  <a:schemeClr val="bg1">
                    <a:lumMod val="50000"/>
                  </a:schemeClr>
                </a:solidFill>
              </a:rPr>
              <a:t>Le site web permettra aux étudiants de rechercher des stages, aux entreprises de publier des offres de stage et aux responsables pédagogiques de superviser le processus de stage.</a:t>
            </a:r>
            <a:endParaRPr lang="fr-FR" sz="3600" dirty="0"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DB3312B-A1C9-4622-B6B0-E33D7BEDE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0" y="1790700"/>
            <a:ext cx="8826911" cy="8686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05200" y="3560246"/>
            <a:ext cx="12877800" cy="15832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dirty="0">
                <a:solidFill>
                  <a:srgbClr val="1D1D1F"/>
                </a:solidFill>
                <a:latin typeface="Raleway Heavy"/>
              </a:rPr>
              <a:t>Session </a:t>
            </a:r>
            <a:r>
              <a:rPr lang="en-US" sz="9600" dirty="0" err="1">
                <a:solidFill>
                  <a:srgbClr val="1D1D1F"/>
                </a:solidFill>
                <a:latin typeface="Raleway Heavy"/>
              </a:rPr>
              <a:t>Responsable</a:t>
            </a:r>
            <a:r>
              <a:rPr lang="en-US" sz="9600" dirty="0">
                <a:solidFill>
                  <a:srgbClr val="1D1D1F"/>
                </a:solidFill>
                <a:latin typeface="Raleway Heavy"/>
              </a:rPr>
              <a:t> </a:t>
            </a:r>
          </a:p>
        </p:txBody>
      </p:sp>
      <p:sp>
        <p:nvSpPr>
          <p:cNvPr id="4" name="AutoShape 4"/>
          <p:cNvSpPr/>
          <p:nvPr/>
        </p:nvSpPr>
        <p:spPr>
          <a:xfrm>
            <a:off x="5406845" y="5676900"/>
            <a:ext cx="7181826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FB9AB565-0FFF-D61E-FF26-11C6FA242A5F}"/>
              </a:ext>
            </a:extLst>
          </p:cNvPr>
          <p:cNvSpPr txBox="1"/>
          <p:nvPr/>
        </p:nvSpPr>
        <p:spPr>
          <a:xfrm>
            <a:off x="5145893" y="5958209"/>
            <a:ext cx="7474309" cy="85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480" dirty="0">
                <a:solidFill>
                  <a:srgbClr val="1D1D1F"/>
                </a:solidFill>
                <a:latin typeface="Now Bold"/>
              </a:rPr>
              <a:t>PLATEFORME DE</a:t>
            </a:r>
          </a:p>
          <a:p>
            <a:pPr algn="ctr">
              <a:lnSpc>
                <a:spcPts val="3359"/>
              </a:lnSpc>
            </a:pPr>
            <a:r>
              <a:rPr lang="en-US" sz="2400" spc="480" dirty="0">
                <a:solidFill>
                  <a:srgbClr val="1D1D1F"/>
                </a:solidFill>
                <a:latin typeface="Now Bold"/>
              </a:rPr>
              <a:t>GESTION DES STAGES</a:t>
            </a:r>
          </a:p>
        </p:txBody>
      </p:sp>
    </p:spTree>
    <p:extLst>
      <p:ext uri="{BB962C8B-B14F-4D97-AF65-F5344CB8AC3E}">
        <p14:creationId xmlns:p14="http://schemas.microsoft.com/office/powerpoint/2010/main" val="3788180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>
            <a:extLst>
              <a:ext uri="{FF2B5EF4-FFF2-40B4-BE49-F238E27FC236}">
                <a16:creationId xmlns:a16="http://schemas.microsoft.com/office/drawing/2014/main" id="{FB9AB565-0FFF-D61E-FF26-11C6FA242A5F}"/>
              </a:ext>
            </a:extLst>
          </p:cNvPr>
          <p:cNvSpPr txBox="1"/>
          <p:nvPr/>
        </p:nvSpPr>
        <p:spPr>
          <a:xfrm>
            <a:off x="381000" y="338435"/>
            <a:ext cx="87630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fr-FR" sz="3000" b="1" dirty="0">
                <a:latin typeface="Now Heavy" panose="020B0604020202020204" charset="0"/>
              </a:rPr>
              <a:t>Session Responsable (</a:t>
            </a:r>
            <a:r>
              <a:rPr lang="fr-FR" sz="3000" b="1" dirty="0">
                <a:solidFill>
                  <a:srgbClr val="FF0000"/>
                </a:solidFill>
                <a:latin typeface="Now Heavy" panose="020B0604020202020204" charset="0"/>
              </a:rPr>
              <a:t>Liste des stagiaire</a:t>
            </a:r>
            <a:r>
              <a:rPr lang="fr-FR" sz="3000" b="1" dirty="0">
                <a:latin typeface="Now Heavy" panose="020B0604020202020204" charset="0"/>
              </a:rPr>
              <a:t>):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17A4226B-A9C2-438A-B377-81CD6F67880A}"/>
              </a:ext>
            </a:extLst>
          </p:cNvPr>
          <p:cNvSpPr/>
          <p:nvPr/>
        </p:nvSpPr>
        <p:spPr>
          <a:xfrm>
            <a:off x="4419600" y="1028700"/>
            <a:ext cx="4279517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B041D1C-8B38-4750-96FE-0F31D5095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652100"/>
            <a:ext cx="16383000" cy="78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467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>
            <a:extLst>
              <a:ext uri="{FF2B5EF4-FFF2-40B4-BE49-F238E27FC236}">
                <a16:creationId xmlns:a16="http://schemas.microsoft.com/office/drawing/2014/main" id="{FB9AB565-0FFF-D61E-FF26-11C6FA242A5F}"/>
              </a:ext>
            </a:extLst>
          </p:cNvPr>
          <p:cNvSpPr txBox="1"/>
          <p:nvPr/>
        </p:nvSpPr>
        <p:spPr>
          <a:xfrm>
            <a:off x="381000" y="338435"/>
            <a:ext cx="87630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fr-FR" sz="3000" b="1" dirty="0">
                <a:latin typeface="Now Heavy" panose="020B0604020202020204" charset="0"/>
              </a:rPr>
              <a:t>Session Responsable (</a:t>
            </a:r>
            <a:r>
              <a:rPr lang="fr-FR" sz="3000" b="1" dirty="0">
                <a:solidFill>
                  <a:srgbClr val="FF0000"/>
                </a:solidFill>
                <a:latin typeface="Now Heavy" panose="020B0604020202020204" charset="0"/>
              </a:rPr>
              <a:t>Documents</a:t>
            </a:r>
            <a:r>
              <a:rPr lang="fr-FR" sz="3000" b="1" dirty="0">
                <a:latin typeface="Now Heavy" panose="020B0604020202020204" charset="0"/>
              </a:rPr>
              <a:t>):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17A4226B-A9C2-438A-B377-81CD6F67880A}"/>
              </a:ext>
            </a:extLst>
          </p:cNvPr>
          <p:cNvSpPr/>
          <p:nvPr/>
        </p:nvSpPr>
        <p:spPr>
          <a:xfrm>
            <a:off x="3200400" y="1028700"/>
            <a:ext cx="4279517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11D8AE7-2DAA-4135-A99D-C38733100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671152"/>
            <a:ext cx="16383000" cy="781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580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>
            <a:extLst>
              <a:ext uri="{FF2B5EF4-FFF2-40B4-BE49-F238E27FC236}">
                <a16:creationId xmlns:a16="http://schemas.microsoft.com/office/drawing/2014/main" id="{FB9AB565-0FFF-D61E-FF26-11C6FA242A5F}"/>
              </a:ext>
            </a:extLst>
          </p:cNvPr>
          <p:cNvSpPr txBox="1"/>
          <p:nvPr/>
        </p:nvSpPr>
        <p:spPr>
          <a:xfrm>
            <a:off x="381000" y="338435"/>
            <a:ext cx="87630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fr-FR" sz="3000" b="1" dirty="0">
                <a:latin typeface="Now Heavy" panose="020B0604020202020204" charset="0"/>
              </a:rPr>
              <a:t>Session Responsable (</a:t>
            </a:r>
            <a:r>
              <a:rPr lang="fr-FR" sz="3000" b="1" dirty="0">
                <a:solidFill>
                  <a:srgbClr val="FF0000"/>
                </a:solidFill>
                <a:latin typeface="Now Heavy" panose="020B0604020202020204" charset="0"/>
              </a:rPr>
              <a:t>Messages</a:t>
            </a:r>
            <a:r>
              <a:rPr lang="fr-FR" sz="3000" b="1" dirty="0">
                <a:latin typeface="Now Heavy" panose="020B0604020202020204" charset="0"/>
              </a:rPr>
              <a:t>):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17A4226B-A9C2-438A-B377-81CD6F67880A}"/>
              </a:ext>
            </a:extLst>
          </p:cNvPr>
          <p:cNvSpPr/>
          <p:nvPr/>
        </p:nvSpPr>
        <p:spPr>
          <a:xfrm>
            <a:off x="4038600" y="1028700"/>
            <a:ext cx="4279517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B0EAB48-0580-403E-8C79-7EF17C86D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699732"/>
            <a:ext cx="16535400" cy="778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3602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05200" y="3560246"/>
            <a:ext cx="12877800" cy="15832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dirty="0">
                <a:solidFill>
                  <a:srgbClr val="1D1D1F"/>
                </a:solidFill>
                <a:latin typeface="Raleway Heavy"/>
              </a:rPr>
              <a:t>Session </a:t>
            </a:r>
            <a:r>
              <a:rPr lang="en-US" sz="9600" dirty="0" err="1">
                <a:solidFill>
                  <a:srgbClr val="1D1D1F"/>
                </a:solidFill>
                <a:latin typeface="Raleway Heavy"/>
              </a:rPr>
              <a:t>Entreprise</a:t>
            </a:r>
            <a:r>
              <a:rPr lang="en-US" sz="9600" dirty="0">
                <a:solidFill>
                  <a:srgbClr val="1D1D1F"/>
                </a:solidFill>
                <a:latin typeface="Raleway Heavy"/>
              </a:rPr>
              <a:t> </a:t>
            </a:r>
          </a:p>
        </p:txBody>
      </p:sp>
      <p:sp>
        <p:nvSpPr>
          <p:cNvPr id="4" name="AutoShape 4"/>
          <p:cNvSpPr/>
          <p:nvPr/>
        </p:nvSpPr>
        <p:spPr>
          <a:xfrm>
            <a:off x="5406845" y="5676900"/>
            <a:ext cx="7181826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FB9AB565-0FFF-D61E-FF26-11C6FA242A5F}"/>
              </a:ext>
            </a:extLst>
          </p:cNvPr>
          <p:cNvSpPr txBox="1"/>
          <p:nvPr/>
        </p:nvSpPr>
        <p:spPr>
          <a:xfrm>
            <a:off x="5145893" y="5958209"/>
            <a:ext cx="7474309" cy="85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480" dirty="0">
                <a:solidFill>
                  <a:srgbClr val="1D1D1F"/>
                </a:solidFill>
                <a:latin typeface="Now Bold"/>
              </a:rPr>
              <a:t>PLATEFORME DE</a:t>
            </a:r>
          </a:p>
          <a:p>
            <a:pPr algn="ctr">
              <a:lnSpc>
                <a:spcPts val="3359"/>
              </a:lnSpc>
            </a:pPr>
            <a:r>
              <a:rPr lang="en-US" sz="2400" spc="480" dirty="0">
                <a:solidFill>
                  <a:srgbClr val="1D1D1F"/>
                </a:solidFill>
                <a:latin typeface="Now Bold"/>
              </a:rPr>
              <a:t>GESTION DES STAGES</a:t>
            </a:r>
          </a:p>
        </p:txBody>
      </p:sp>
    </p:spTree>
    <p:extLst>
      <p:ext uri="{BB962C8B-B14F-4D97-AF65-F5344CB8AC3E}">
        <p14:creationId xmlns:p14="http://schemas.microsoft.com/office/powerpoint/2010/main" val="31920819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>
            <a:extLst>
              <a:ext uri="{FF2B5EF4-FFF2-40B4-BE49-F238E27FC236}">
                <a16:creationId xmlns:a16="http://schemas.microsoft.com/office/drawing/2014/main" id="{FB9AB565-0FFF-D61E-FF26-11C6FA242A5F}"/>
              </a:ext>
            </a:extLst>
          </p:cNvPr>
          <p:cNvSpPr txBox="1"/>
          <p:nvPr/>
        </p:nvSpPr>
        <p:spPr>
          <a:xfrm>
            <a:off x="381000" y="338435"/>
            <a:ext cx="87630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fr-FR" sz="3000" b="1" dirty="0">
                <a:latin typeface="Now Heavy" panose="020B0604020202020204" charset="0"/>
              </a:rPr>
              <a:t>Session Entreprise (</a:t>
            </a:r>
            <a:r>
              <a:rPr lang="fr-FR" sz="3000" b="1" dirty="0">
                <a:solidFill>
                  <a:srgbClr val="FF0000"/>
                </a:solidFill>
                <a:latin typeface="Now Heavy" panose="020B0604020202020204" charset="0"/>
              </a:rPr>
              <a:t>Liste des stages</a:t>
            </a:r>
            <a:r>
              <a:rPr lang="fr-FR" sz="3000" b="1" dirty="0">
                <a:latin typeface="Now Heavy" panose="020B0604020202020204" charset="0"/>
              </a:rPr>
              <a:t>):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17A4226B-A9C2-438A-B377-81CD6F67880A}"/>
              </a:ext>
            </a:extLst>
          </p:cNvPr>
          <p:cNvSpPr/>
          <p:nvPr/>
        </p:nvSpPr>
        <p:spPr>
          <a:xfrm>
            <a:off x="4419600" y="1028700"/>
            <a:ext cx="4279517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3B1FE70-C407-4350-A24F-D708097D4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56" y="1562100"/>
            <a:ext cx="17471288" cy="786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093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>
            <a:extLst>
              <a:ext uri="{FF2B5EF4-FFF2-40B4-BE49-F238E27FC236}">
                <a16:creationId xmlns:a16="http://schemas.microsoft.com/office/drawing/2014/main" id="{FB9AB565-0FFF-D61E-FF26-11C6FA242A5F}"/>
              </a:ext>
            </a:extLst>
          </p:cNvPr>
          <p:cNvSpPr txBox="1"/>
          <p:nvPr/>
        </p:nvSpPr>
        <p:spPr>
          <a:xfrm>
            <a:off x="381000" y="338435"/>
            <a:ext cx="87630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fr-FR" sz="3000" b="1" dirty="0">
                <a:latin typeface="Now Heavy" panose="020B0604020202020204" charset="0"/>
              </a:rPr>
              <a:t>Session Entreprise (</a:t>
            </a:r>
            <a:r>
              <a:rPr lang="fr-FR" sz="3000" b="1" dirty="0">
                <a:solidFill>
                  <a:srgbClr val="FF0000"/>
                </a:solidFill>
                <a:latin typeface="Now Heavy" panose="020B0604020202020204" charset="0"/>
              </a:rPr>
              <a:t>Liste des Demandes</a:t>
            </a:r>
            <a:r>
              <a:rPr lang="fr-FR" sz="3000" b="1" dirty="0">
                <a:latin typeface="Now Heavy" panose="020B0604020202020204" charset="0"/>
              </a:rPr>
              <a:t>):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17A4226B-A9C2-438A-B377-81CD6F67880A}"/>
              </a:ext>
            </a:extLst>
          </p:cNvPr>
          <p:cNvSpPr/>
          <p:nvPr/>
        </p:nvSpPr>
        <p:spPr>
          <a:xfrm>
            <a:off x="4419600" y="1028700"/>
            <a:ext cx="4279517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8EC486D-4909-46E7-876A-A97CAA66F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50" y="1485900"/>
            <a:ext cx="17547499" cy="784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3876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560246"/>
            <a:ext cx="18288000" cy="15832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dirty="0">
                <a:solidFill>
                  <a:srgbClr val="1D1D1F"/>
                </a:solidFill>
                <a:latin typeface="Raleway Heavy"/>
              </a:rPr>
              <a:t>Session Admin </a:t>
            </a:r>
          </a:p>
        </p:txBody>
      </p:sp>
      <p:sp>
        <p:nvSpPr>
          <p:cNvPr id="4" name="AutoShape 4"/>
          <p:cNvSpPr/>
          <p:nvPr/>
        </p:nvSpPr>
        <p:spPr>
          <a:xfrm>
            <a:off x="5406845" y="5676900"/>
            <a:ext cx="7181826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FB9AB565-0FFF-D61E-FF26-11C6FA242A5F}"/>
              </a:ext>
            </a:extLst>
          </p:cNvPr>
          <p:cNvSpPr txBox="1"/>
          <p:nvPr/>
        </p:nvSpPr>
        <p:spPr>
          <a:xfrm>
            <a:off x="5145893" y="5958209"/>
            <a:ext cx="7474309" cy="85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480" dirty="0">
                <a:solidFill>
                  <a:srgbClr val="1D1D1F"/>
                </a:solidFill>
                <a:latin typeface="Now Bold"/>
              </a:rPr>
              <a:t>PLATEFORME DE</a:t>
            </a:r>
          </a:p>
          <a:p>
            <a:pPr algn="ctr">
              <a:lnSpc>
                <a:spcPts val="3359"/>
              </a:lnSpc>
            </a:pPr>
            <a:r>
              <a:rPr lang="en-US" sz="2400" spc="480" dirty="0">
                <a:solidFill>
                  <a:srgbClr val="1D1D1F"/>
                </a:solidFill>
                <a:latin typeface="Now Bold"/>
              </a:rPr>
              <a:t>GESTION DES STAGES</a:t>
            </a:r>
          </a:p>
        </p:txBody>
      </p:sp>
    </p:spTree>
    <p:extLst>
      <p:ext uri="{BB962C8B-B14F-4D97-AF65-F5344CB8AC3E}">
        <p14:creationId xmlns:p14="http://schemas.microsoft.com/office/powerpoint/2010/main" val="37219090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>
            <a:extLst>
              <a:ext uri="{FF2B5EF4-FFF2-40B4-BE49-F238E27FC236}">
                <a16:creationId xmlns:a16="http://schemas.microsoft.com/office/drawing/2014/main" id="{FB9AB565-0FFF-D61E-FF26-11C6FA242A5F}"/>
              </a:ext>
            </a:extLst>
          </p:cNvPr>
          <p:cNvSpPr txBox="1"/>
          <p:nvPr/>
        </p:nvSpPr>
        <p:spPr>
          <a:xfrm>
            <a:off x="381000" y="338435"/>
            <a:ext cx="87630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fr-FR" sz="3000" b="1" dirty="0">
                <a:latin typeface="Now Heavy" panose="020B0604020202020204" charset="0"/>
              </a:rPr>
              <a:t>Session Admin (</a:t>
            </a:r>
            <a:r>
              <a:rPr lang="fr-FR" sz="3000" b="1" dirty="0">
                <a:solidFill>
                  <a:srgbClr val="FF0000"/>
                </a:solidFill>
                <a:latin typeface="Now Heavy" panose="020B0604020202020204" charset="0"/>
              </a:rPr>
              <a:t>Liste des stagiaires</a:t>
            </a:r>
            <a:r>
              <a:rPr lang="fr-FR" sz="3000" b="1" dirty="0">
                <a:latin typeface="Now Heavy" panose="020B0604020202020204" charset="0"/>
              </a:rPr>
              <a:t>):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17A4226B-A9C2-438A-B377-81CD6F67880A}"/>
              </a:ext>
            </a:extLst>
          </p:cNvPr>
          <p:cNvSpPr/>
          <p:nvPr/>
        </p:nvSpPr>
        <p:spPr>
          <a:xfrm>
            <a:off x="4419600" y="1028700"/>
            <a:ext cx="4279517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5A89694-2E14-40EE-BCAE-CAF5530D77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" t="17037" b="7407"/>
          <a:stretch/>
        </p:blipFill>
        <p:spPr>
          <a:xfrm>
            <a:off x="419100" y="1257301"/>
            <a:ext cx="17449800" cy="777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623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>
            <a:extLst>
              <a:ext uri="{FF2B5EF4-FFF2-40B4-BE49-F238E27FC236}">
                <a16:creationId xmlns:a16="http://schemas.microsoft.com/office/drawing/2014/main" id="{FB9AB565-0FFF-D61E-FF26-11C6FA242A5F}"/>
              </a:ext>
            </a:extLst>
          </p:cNvPr>
          <p:cNvSpPr txBox="1"/>
          <p:nvPr/>
        </p:nvSpPr>
        <p:spPr>
          <a:xfrm>
            <a:off x="381000" y="338435"/>
            <a:ext cx="87630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fr-FR" sz="3000" b="1" dirty="0">
                <a:latin typeface="Now Heavy" panose="020B0604020202020204" charset="0"/>
              </a:rPr>
              <a:t>Session Admin (</a:t>
            </a:r>
            <a:r>
              <a:rPr lang="fr-FR" sz="3000" b="1" dirty="0">
                <a:solidFill>
                  <a:srgbClr val="FF0000"/>
                </a:solidFill>
                <a:latin typeface="Now Heavy" panose="020B0604020202020204" charset="0"/>
              </a:rPr>
              <a:t>Liste des Responsables</a:t>
            </a:r>
            <a:r>
              <a:rPr lang="fr-FR" sz="3000" b="1" dirty="0">
                <a:latin typeface="Now Heavy" panose="020B0604020202020204" charset="0"/>
              </a:rPr>
              <a:t>):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17A4226B-A9C2-438A-B377-81CD6F67880A}"/>
              </a:ext>
            </a:extLst>
          </p:cNvPr>
          <p:cNvSpPr/>
          <p:nvPr/>
        </p:nvSpPr>
        <p:spPr>
          <a:xfrm>
            <a:off x="4419600" y="1028700"/>
            <a:ext cx="4279517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BEED905-530E-4861-89DA-AC5033859B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" t="17517" b="6927"/>
          <a:stretch/>
        </p:blipFill>
        <p:spPr>
          <a:xfrm>
            <a:off x="533400" y="1257301"/>
            <a:ext cx="17455412" cy="777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887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16230600" cy="3804773"/>
          </a:xfrm>
          <a:custGeom>
            <a:avLst/>
            <a:gdLst/>
            <a:ahLst/>
            <a:cxnLst/>
            <a:rect l="l" t="t" r="r" b="b"/>
            <a:pathLst>
              <a:path w="16230600" h="3804773">
                <a:moveTo>
                  <a:pt x="0" y="0"/>
                </a:moveTo>
                <a:lnTo>
                  <a:pt x="16230600" y="0"/>
                </a:lnTo>
                <a:lnTo>
                  <a:pt x="16230600" y="3804773"/>
                </a:lnTo>
                <a:lnTo>
                  <a:pt x="0" y="38047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195" b="-9219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7632057" y="4970459"/>
            <a:ext cx="3950342" cy="791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dirty="0" err="1">
                <a:solidFill>
                  <a:srgbClr val="1D1D1F"/>
                </a:solidFill>
                <a:latin typeface="Raleway Heavy"/>
              </a:rPr>
              <a:t>Problèmes</a:t>
            </a:r>
            <a:endParaRPr lang="en-US" sz="4800" dirty="0">
              <a:solidFill>
                <a:srgbClr val="1D1D1F"/>
              </a:solidFill>
              <a:latin typeface="Raleway Heavy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2438400" y="6636639"/>
            <a:ext cx="1418771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465781" y="6997979"/>
            <a:ext cx="3726869" cy="7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fr-FR" sz="2100" b="1" dirty="0">
                <a:solidFill>
                  <a:schemeClr val="bg1">
                    <a:lumMod val="50000"/>
                  </a:schemeClr>
                </a:solidFill>
              </a:rPr>
              <a:t>Difficulté à trouver des offres de stage pertinentes.</a:t>
            </a:r>
            <a:endParaRPr lang="en-US" sz="2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669665" y="7168385"/>
            <a:ext cx="3300640" cy="7975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fr-FR" sz="2100" b="1" dirty="0">
                <a:solidFill>
                  <a:schemeClr val="bg1">
                    <a:lumMod val="50000"/>
                  </a:schemeClr>
                </a:solidFill>
              </a:rPr>
              <a:t>Processus de candidature complexe.</a:t>
            </a:r>
            <a:endParaRPr lang="en-US" sz="2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447320" y="6999325"/>
            <a:ext cx="3726869" cy="1207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 dirty="0">
                <a:solidFill>
                  <a:schemeClr val="bg1">
                    <a:lumMod val="50000"/>
                  </a:schemeClr>
                </a:solidFill>
              </a:rPr>
              <a:t>Manque de communication entre le stagiaire et </a:t>
            </a:r>
          </a:p>
          <a:p>
            <a:pPr algn="ctr">
              <a:lnSpc>
                <a:spcPts val="3150"/>
              </a:lnSpc>
            </a:pPr>
            <a:r>
              <a:rPr lang="en-US" sz="2100" dirty="0">
                <a:solidFill>
                  <a:schemeClr val="bg1">
                    <a:lumMod val="50000"/>
                  </a:schemeClr>
                </a:solidFill>
              </a:rPr>
              <a:t>Le </a:t>
            </a:r>
            <a:r>
              <a:rPr lang="en-US" sz="2100" dirty="0" err="1">
                <a:solidFill>
                  <a:schemeClr val="bg1">
                    <a:lumMod val="50000"/>
                  </a:schemeClr>
                </a:solidFill>
              </a:rPr>
              <a:t>responsable</a:t>
            </a:r>
            <a:endParaRPr lang="en-US" sz="2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8610600" y="6664633"/>
            <a:ext cx="1418771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0" name="AutoShape 10"/>
          <p:cNvSpPr/>
          <p:nvPr/>
        </p:nvSpPr>
        <p:spPr>
          <a:xfrm>
            <a:off x="14772099" y="6636639"/>
            <a:ext cx="1418771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9CB7AC8D-C6BA-49AA-B0DC-5F90AD72E8D3}"/>
              </a:ext>
            </a:extLst>
          </p:cNvPr>
          <p:cNvSpPr txBox="1"/>
          <p:nvPr/>
        </p:nvSpPr>
        <p:spPr>
          <a:xfrm>
            <a:off x="-4572000" y="4907115"/>
            <a:ext cx="3950342" cy="791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dirty="0">
                <a:solidFill>
                  <a:srgbClr val="1D1D1F"/>
                </a:solidFill>
                <a:latin typeface="Raleway Heavy"/>
              </a:rPr>
              <a:t>Solutions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/>
      <p:bldP spid="6" grpId="0"/>
      <p:bldP spid="7" grpId="0"/>
      <p:bldP spid="9" grpId="0" animBg="1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>
            <a:extLst>
              <a:ext uri="{FF2B5EF4-FFF2-40B4-BE49-F238E27FC236}">
                <a16:creationId xmlns:a16="http://schemas.microsoft.com/office/drawing/2014/main" id="{FB9AB565-0FFF-D61E-FF26-11C6FA242A5F}"/>
              </a:ext>
            </a:extLst>
          </p:cNvPr>
          <p:cNvSpPr txBox="1"/>
          <p:nvPr/>
        </p:nvSpPr>
        <p:spPr>
          <a:xfrm>
            <a:off x="381000" y="338435"/>
            <a:ext cx="87630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fr-FR" sz="3000" b="1" dirty="0">
                <a:latin typeface="Now Heavy" panose="020B0604020202020204" charset="0"/>
              </a:rPr>
              <a:t>Session Admin (</a:t>
            </a:r>
            <a:r>
              <a:rPr lang="fr-FR" sz="3000" b="1" dirty="0">
                <a:solidFill>
                  <a:srgbClr val="FF0000"/>
                </a:solidFill>
                <a:latin typeface="Now Heavy" panose="020B0604020202020204" charset="0"/>
              </a:rPr>
              <a:t>Liste des Entreprises</a:t>
            </a:r>
            <a:r>
              <a:rPr lang="fr-FR" sz="3000" b="1" dirty="0">
                <a:latin typeface="Now Heavy" panose="020B0604020202020204" charset="0"/>
              </a:rPr>
              <a:t>):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17A4226B-A9C2-438A-B377-81CD6F67880A}"/>
              </a:ext>
            </a:extLst>
          </p:cNvPr>
          <p:cNvSpPr/>
          <p:nvPr/>
        </p:nvSpPr>
        <p:spPr>
          <a:xfrm>
            <a:off x="4419600" y="1028700"/>
            <a:ext cx="4279517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06E9EED-D162-4E3F-98CC-CABD47A8DC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" t="17343" b="6297"/>
          <a:stretch/>
        </p:blipFill>
        <p:spPr>
          <a:xfrm>
            <a:off x="381000" y="1215888"/>
            <a:ext cx="17455412" cy="785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3023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560246"/>
            <a:ext cx="18288000" cy="15832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dirty="0">
                <a:solidFill>
                  <a:srgbClr val="1D1D1F"/>
                </a:solidFill>
                <a:latin typeface="Raleway Heavy"/>
              </a:rPr>
              <a:t>TEST</a:t>
            </a:r>
          </a:p>
        </p:txBody>
      </p:sp>
      <p:sp>
        <p:nvSpPr>
          <p:cNvPr id="4" name="AutoShape 4"/>
          <p:cNvSpPr/>
          <p:nvPr/>
        </p:nvSpPr>
        <p:spPr>
          <a:xfrm>
            <a:off x="5406845" y="5676900"/>
            <a:ext cx="7181826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FB9AB565-0FFF-D61E-FF26-11C6FA242A5F}"/>
              </a:ext>
            </a:extLst>
          </p:cNvPr>
          <p:cNvSpPr txBox="1"/>
          <p:nvPr/>
        </p:nvSpPr>
        <p:spPr>
          <a:xfrm>
            <a:off x="5145893" y="5958209"/>
            <a:ext cx="7474309" cy="85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480" dirty="0">
                <a:solidFill>
                  <a:srgbClr val="1D1D1F"/>
                </a:solidFill>
                <a:latin typeface="Now Bold"/>
              </a:rPr>
              <a:t>PLATEFORME DE</a:t>
            </a:r>
          </a:p>
          <a:p>
            <a:pPr algn="ctr">
              <a:lnSpc>
                <a:spcPts val="3359"/>
              </a:lnSpc>
            </a:pPr>
            <a:r>
              <a:rPr lang="en-US" sz="2400" spc="480" dirty="0">
                <a:solidFill>
                  <a:srgbClr val="1D1D1F"/>
                </a:solidFill>
                <a:latin typeface="Now Bold"/>
              </a:rPr>
              <a:t>GESTION DES STAGES</a:t>
            </a:r>
          </a:p>
        </p:txBody>
      </p:sp>
    </p:spTree>
    <p:extLst>
      <p:ext uri="{BB962C8B-B14F-4D97-AF65-F5344CB8AC3E}">
        <p14:creationId xmlns:p14="http://schemas.microsoft.com/office/powerpoint/2010/main" val="22758696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06515" y="3913220"/>
            <a:ext cx="10074970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dirty="0">
                <a:solidFill>
                  <a:srgbClr val="1D1D1F"/>
                </a:solidFill>
                <a:latin typeface="Raleway Heavy"/>
              </a:rPr>
              <a:t>THANK YOU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076665" y="6097294"/>
            <a:ext cx="6134669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480" dirty="0">
                <a:solidFill>
                  <a:srgbClr val="1D1D1F"/>
                </a:solidFill>
                <a:latin typeface="Now Bold"/>
              </a:rPr>
              <a:t>FOR LISTENING</a:t>
            </a:r>
          </a:p>
        </p:txBody>
      </p:sp>
      <p:sp>
        <p:nvSpPr>
          <p:cNvPr id="4" name="AutoShape 4"/>
          <p:cNvSpPr/>
          <p:nvPr/>
        </p:nvSpPr>
        <p:spPr>
          <a:xfrm>
            <a:off x="8434614" y="5708403"/>
            <a:ext cx="1418771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168829" y="4907115"/>
            <a:ext cx="3950342" cy="791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dirty="0">
                <a:solidFill>
                  <a:srgbClr val="1D1D1F"/>
                </a:solidFill>
                <a:latin typeface="Raleway Heavy"/>
              </a:rPr>
              <a:t>Solutions</a:t>
            </a:r>
          </a:p>
        </p:txBody>
      </p:sp>
      <p:sp>
        <p:nvSpPr>
          <p:cNvPr id="4" name="AutoShape 4"/>
          <p:cNvSpPr/>
          <p:nvPr/>
        </p:nvSpPr>
        <p:spPr>
          <a:xfrm>
            <a:off x="2438400" y="6615081"/>
            <a:ext cx="1418771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465781" y="6997979"/>
            <a:ext cx="3726869" cy="1205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fr-FR" sz="2100" dirty="0">
                <a:solidFill>
                  <a:schemeClr val="bg1">
                    <a:lumMod val="50000"/>
                  </a:schemeClr>
                </a:solidFill>
              </a:rPr>
              <a:t>Faciliter la recherche des stages pour les stagiaires à travers la plateforme.</a:t>
            </a:r>
            <a:endParaRPr lang="en-US" sz="2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669665" y="7168385"/>
            <a:ext cx="3300640" cy="789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fr-FR" sz="2100" b="1" dirty="0">
                <a:solidFill>
                  <a:schemeClr val="bg1">
                    <a:lumMod val="50000"/>
                  </a:schemeClr>
                </a:solidFill>
              </a:rPr>
              <a:t>Simplifier la candidature à travers notre site web</a:t>
            </a:r>
            <a:endParaRPr lang="en-US" sz="2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447320" y="6999325"/>
            <a:ext cx="3726869" cy="1207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 dirty="0">
                <a:solidFill>
                  <a:schemeClr val="bg1">
                    <a:lumMod val="50000"/>
                  </a:schemeClr>
                </a:solidFill>
              </a:rPr>
              <a:t>Creation d’un chat pour la communication entre le </a:t>
            </a:r>
            <a:r>
              <a:rPr lang="en-US" sz="2100" dirty="0" err="1">
                <a:solidFill>
                  <a:schemeClr val="bg1">
                    <a:lumMod val="50000"/>
                  </a:schemeClr>
                </a:solidFill>
              </a:rPr>
              <a:t>responsable</a:t>
            </a:r>
            <a:r>
              <a:rPr lang="en-US" sz="2100" dirty="0">
                <a:solidFill>
                  <a:schemeClr val="bg1">
                    <a:lumMod val="50000"/>
                  </a:schemeClr>
                </a:solidFill>
              </a:rPr>
              <a:t> et le stagiaires</a:t>
            </a:r>
          </a:p>
        </p:txBody>
      </p:sp>
      <p:sp>
        <p:nvSpPr>
          <p:cNvPr id="9" name="AutoShape 9"/>
          <p:cNvSpPr/>
          <p:nvPr/>
        </p:nvSpPr>
        <p:spPr>
          <a:xfrm>
            <a:off x="8610600" y="6664633"/>
            <a:ext cx="1418771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0" name="AutoShape 10"/>
          <p:cNvSpPr/>
          <p:nvPr/>
        </p:nvSpPr>
        <p:spPr>
          <a:xfrm>
            <a:off x="14772099" y="6636639"/>
            <a:ext cx="1418771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2497280-F7F8-4396-8144-08A540386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95300"/>
            <a:ext cx="1623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8133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/>
      <p:bldP spid="6" grpId="0"/>
      <p:bldP spid="7" grpId="0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9555" y="2020887"/>
            <a:ext cx="7315199" cy="791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dirty="0">
                <a:solidFill>
                  <a:srgbClr val="1D1D1F"/>
                </a:solidFill>
                <a:latin typeface="Raleway Heavy"/>
              </a:rPr>
              <a:t>Technologies </a:t>
            </a:r>
            <a:r>
              <a:rPr lang="en-US" sz="4800" dirty="0" err="1">
                <a:solidFill>
                  <a:srgbClr val="1D1D1F"/>
                </a:solidFill>
                <a:latin typeface="Raleway Heavy"/>
              </a:rPr>
              <a:t>Utilisées</a:t>
            </a:r>
            <a:r>
              <a:rPr lang="en-US" sz="4800" dirty="0">
                <a:solidFill>
                  <a:srgbClr val="1D1D1F"/>
                </a:solidFill>
                <a:latin typeface="Raleway Heavy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28722" y="1751988"/>
            <a:ext cx="4790144" cy="436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2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00B050"/>
                </a:solidFill>
                <a:latin typeface="Now Heavy"/>
              </a:rPr>
              <a:t>MongoDb</a:t>
            </a:r>
            <a:endParaRPr lang="en-US" sz="3600" dirty="0">
              <a:solidFill>
                <a:srgbClr val="00B050"/>
              </a:solidFill>
              <a:latin typeface="Now Heavy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228722" y="6412640"/>
            <a:ext cx="4790144" cy="436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20"/>
              </a:lnSpc>
              <a:spcBef>
                <a:spcPct val="0"/>
              </a:spcBef>
            </a:pPr>
            <a:r>
              <a:rPr lang="en-US" sz="3600" dirty="0">
                <a:solidFill>
                  <a:schemeClr val="accent1"/>
                </a:solidFill>
                <a:latin typeface="Now Heavy"/>
              </a:rPr>
              <a:t>React JS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28722" y="3978983"/>
            <a:ext cx="4790144" cy="436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20"/>
              </a:lnSpc>
              <a:spcBef>
                <a:spcPct val="0"/>
              </a:spcBef>
            </a:pPr>
            <a:r>
              <a:rPr lang="en-US" sz="3600" dirty="0">
                <a:solidFill>
                  <a:srgbClr val="FFFF00"/>
                </a:solidFill>
                <a:latin typeface="Now Heavy"/>
              </a:rPr>
              <a:t>Express </a:t>
            </a:r>
            <a:r>
              <a:rPr lang="en-US" sz="3600" dirty="0">
                <a:latin typeface="Now Heavy"/>
              </a:rPr>
              <a:t>JS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507928" y="8396284"/>
            <a:ext cx="4231732" cy="436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20"/>
              </a:lnSpc>
              <a:spcBef>
                <a:spcPct val="0"/>
              </a:spcBef>
            </a:pPr>
            <a:r>
              <a:rPr lang="en-US" sz="3600" dirty="0">
                <a:solidFill>
                  <a:srgbClr val="1D1D1F"/>
                </a:solidFill>
                <a:latin typeface="Now Heavy"/>
              </a:rPr>
              <a:t>Figma</a:t>
            </a:r>
          </a:p>
        </p:txBody>
      </p:sp>
      <p:sp>
        <p:nvSpPr>
          <p:cNvPr id="16" name="AutoShape 16"/>
          <p:cNvSpPr/>
          <p:nvPr/>
        </p:nvSpPr>
        <p:spPr>
          <a:xfrm>
            <a:off x="11662502" y="3617564"/>
            <a:ext cx="0" cy="1159496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E8151EA9-BA75-4331-BD8D-B4F891A73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22979" y="1030287"/>
            <a:ext cx="1981200" cy="198120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6F5D1866-5766-48A7-8BBD-65DB10AE15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26394" y="7822535"/>
            <a:ext cx="1966023" cy="1704975"/>
          </a:xfrm>
          <a:prstGeom prst="rect">
            <a:avLst/>
          </a:prstGeom>
          <a:noFill/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D80A4955-1B12-4C05-9853-4CC4328B3C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144000" y="5694196"/>
            <a:ext cx="1981200" cy="1801654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2A1D09E9-6611-41DD-AAE2-A3CFD7C389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766" y="3466827"/>
            <a:ext cx="1981200" cy="1676673"/>
          </a:xfrm>
          <a:prstGeom prst="rect">
            <a:avLst/>
          </a:prstGeom>
        </p:spPr>
      </p:pic>
      <p:sp>
        <p:nvSpPr>
          <p:cNvPr id="33" name="AutoShape 16">
            <a:extLst>
              <a:ext uri="{FF2B5EF4-FFF2-40B4-BE49-F238E27FC236}">
                <a16:creationId xmlns:a16="http://schemas.microsoft.com/office/drawing/2014/main" id="{EAD89534-E37B-49A9-8CBB-455CFFF5DA63}"/>
              </a:ext>
            </a:extLst>
          </p:cNvPr>
          <p:cNvSpPr/>
          <p:nvPr/>
        </p:nvSpPr>
        <p:spPr>
          <a:xfrm>
            <a:off x="11692680" y="5935379"/>
            <a:ext cx="0" cy="1159496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34" name="AutoShape 16">
            <a:extLst>
              <a:ext uri="{FF2B5EF4-FFF2-40B4-BE49-F238E27FC236}">
                <a16:creationId xmlns:a16="http://schemas.microsoft.com/office/drawing/2014/main" id="{D5A6A4BF-A2ED-4746-8F72-E95370BC5D21}"/>
              </a:ext>
            </a:extLst>
          </p:cNvPr>
          <p:cNvSpPr/>
          <p:nvPr/>
        </p:nvSpPr>
        <p:spPr>
          <a:xfrm>
            <a:off x="11709720" y="8069723"/>
            <a:ext cx="0" cy="1159496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35" name="AutoShape 16">
            <a:extLst>
              <a:ext uri="{FF2B5EF4-FFF2-40B4-BE49-F238E27FC236}">
                <a16:creationId xmlns:a16="http://schemas.microsoft.com/office/drawing/2014/main" id="{EB87260D-398F-49DB-A105-568E3CFBA1AC}"/>
              </a:ext>
            </a:extLst>
          </p:cNvPr>
          <p:cNvSpPr/>
          <p:nvPr/>
        </p:nvSpPr>
        <p:spPr>
          <a:xfrm>
            <a:off x="11603291" y="1352062"/>
            <a:ext cx="0" cy="1159496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B5515F85-703A-418F-A1DA-AFB7BF4384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70035" y="5352726"/>
            <a:ext cx="1981200" cy="1981200"/>
          </a:xfrm>
          <a:prstGeom prst="rect">
            <a:avLst/>
          </a:prstGeom>
        </p:spPr>
      </p:pic>
      <p:sp>
        <p:nvSpPr>
          <p:cNvPr id="39" name="AutoShape 16">
            <a:extLst>
              <a:ext uri="{FF2B5EF4-FFF2-40B4-BE49-F238E27FC236}">
                <a16:creationId xmlns:a16="http://schemas.microsoft.com/office/drawing/2014/main" id="{43F22EB1-7490-45F3-8C3D-41CFD3585867}"/>
              </a:ext>
            </a:extLst>
          </p:cNvPr>
          <p:cNvSpPr/>
          <p:nvPr/>
        </p:nvSpPr>
        <p:spPr>
          <a:xfrm>
            <a:off x="2971800" y="5711156"/>
            <a:ext cx="0" cy="1362907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40" name="TextBox 8">
            <a:extLst>
              <a:ext uri="{FF2B5EF4-FFF2-40B4-BE49-F238E27FC236}">
                <a16:creationId xmlns:a16="http://schemas.microsoft.com/office/drawing/2014/main" id="{A229F96B-B3EB-472A-9013-389F785C9E5B}"/>
              </a:ext>
            </a:extLst>
          </p:cNvPr>
          <p:cNvSpPr txBox="1"/>
          <p:nvPr/>
        </p:nvSpPr>
        <p:spPr>
          <a:xfrm>
            <a:off x="2576351" y="6174280"/>
            <a:ext cx="4790144" cy="436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20"/>
              </a:lnSpc>
              <a:spcBef>
                <a:spcPct val="0"/>
              </a:spcBef>
            </a:pPr>
            <a:r>
              <a:rPr lang="en-US" sz="3600" dirty="0">
                <a:solidFill>
                  <a:srgbClr val="00B0F0"/>
                </a:solidFill>
                <a:latin typeface="Now Heavy"/>
              </a:rPr>
              <a:t>Tailwind CSS</a:t>
            </a:r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94772C7F-FDB5-439E-A26E-8F4B5769C2D1}"/>
              </a:ext>
            </a:extLst>
          </p:cNvPr>
          <p:cNvSpPr/>
          <p:nvPr/>
        </p:nvSpPr>
        <p:spPr>
          <a:xfrm>
            <a:off x="1160043" y="2857500"/>
            <a:ext cx="5926557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  <p:bldP spid="10" grpId="0"/>
      <p:bldP spid="16" grpId="0" animBg="1"/>
      <p:bldP spid="33" grpId="0" animBg="1"/>
      <p:bldP spid="34" grpId="0" animBg="1"/>
      <p:bldP spid="35" grpId="0" animBg="1"/>
      <p:bldP spid="39" grpId="0" animBg="1"/>
      <p:bldP spid="40" grpId="0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44528" y="2208201"/>
            <a:ext cx="10074970" cy="3301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dirty="0">
                <a:solidFill>
                  <a:srgbClr val="1D1D1F"/>
                </a:solidFill>
                <a:latin typeface="Raleway Heavy"/>
              </a:rPr>
              <a:t>LA PLATEFORME SITE WEB</a:t>
            </a:r>
          </a:p>
        </p:txBody>
      </p:sp>
      <p:sp>
        <p:nvSpPr>
          <p:cNvPr id="4" name="AutoShape 4"/>
          <p:cNvSpPr/>
          <p:nvPr/>
        </p:nvSpPr>
        <p:spPr>
          <a:xfrm>
            <a:off x="5406845" y="5676900"/>
            <a:ext cx="7181826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FB9AB565-0FFF-D61E-FF26-11C6FA242A5F}"/>
              </a:ext>
            </a:extLst>
          </p:cNvPr>
          <p:cNvSpPr txBox="1"/>
          <p:nvPr/>
        </p:nvSpPr>
        <p:spPr>
          <a:xfrm>
            <a:off x="5145893" y="5958209"/>
            <a:ext cx="7474309" cy="85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fr-FR" sz="2400" spc="600" dirty="0">
                <a:latin typeface="Now Bold" panose="020B0604020202020204" charset="0"/>
              </a:rPr>
              <a:t>E-STAGE</a:t>
            </a:r>
          </a:p>
          <a:p>
            <a:pPr algn="ctr">
              <a:lnSpc>
                <a:spcPts val="3359"/>
              </a:lnSpc>
            </a:pPr>
            <a:r>
              <a:rPr lang="fr-FR" sz="2400" spc="600" dirty="0">
                <a:solidFill>
                  <a:srgbClr val="1D1D1F"/>
                </a:solidFill>
                <a:latin typeface="Now Bold" panose="020B0604020202020204" charset="0"/>
              </a:rPr>
              <a:t>GESTION DES STAGES</a:t>
            </a:r>
            <a:endParaRPr lang="en-US" sz="2400" spc="600" dirty="0">
              <a:solidFill>
                <a:srgbClr val="1D1D1F"/>
              </a:solidFill>
              <a:latin typeface="Now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7219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45562" y="3560246"/>
            <a:ext cx="10074970" cy="1583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dirty="0">
                <a:solidFill>
                  <a:srgbClr val="1D1D1F"/>
                </a:solidFill>
                <a:latin typeface="Raleway Heavy"/>
              </a:rPr>
              <a:t>PAGE D’ACCUEIL </a:t>
            </a:r>
          </a:p>
        </p:txBody>
      </p:sp>
      <p:sp>
        <p:nvSpPr>
          <p:cNvPr id="4" name="AutoShape 4"/>
          <p:cNvSpPr/>
          <p:nvPr/>
        </p:nvSpPr>
        <p:spPr>
          <a:xfrm>
            <a:off x="5406845" y="5676900"/>
            <a:ext cx="7181826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FB9AB565-0FFF-D61E-FF26-11C6FA242A5F}"/>
              </a:ext>
            </a:extLst>
          </p:cNvPr>
          <p:cNvSpPr txBox="1"/>
          <p:nvPr/>
        </p:nvSpPr>
        <p:spPr>
          <a:xfrm>
            <a:off x="5145893" y="5958209"/>
            <a:ext cx="7474309" cy="85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480" dirty="0">
                <a:solidFill>
                  <a:srgbClr val="1D1D1F"/>
                </a:solidFill>
                <a:latin typeface="Now Bold"/>
              </a:rPr>
              <a:t>PLATEFORME DE</a:t>
            </a:r>
          </a:p>
          <a:p>
            <a:pPr algn="ctr">
              <a:lnSpc>
                <a:spcPts val="3359"/>
              </a:lnSpc>
            </a:pPr>
            <a:r>
              <a:rPr lang="en-US" sz="2400" spc="480" dirty="0">
                <a:solidFill>
                  <a:srgbClr val="1D1D1F"/>
                </a:solidFill>
                <a:latin typeface="Now Bold"/>
              </a:rPr>
              <a:t>GESTION DES STAGES</a:t>
            </a:r>
          </a:p>
        </p:txBody>
      </p:sp>
    </p:spTree>
    <p:extLst>
      <p:ext uri="{BB962C8B-B14F-4D97-AF65-F5344CB8AC3E}">
        <p14:creationId xmlns:p14="http://schemas.microsoft.com/office/powerpoint/2010/main" val="42846890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>
            <a:extLst>
              <a:ext uri="{FF2B5EF4-FFF2-40B4-BE49-F238E27FC236}">
                <a16:creationId xmlns:a16="http://schemas.microsoft.com/office/drawing/2014/main" id="{FB9AB565-0FFF-D61E-FF26-11C6FA242A5F}"/>
              </a:ext>
            </a:extLst>
          </p:cNvPr>
          <p:cNvSpPr txBox="1"/>
          <p:nvPr/>
        </p:nvSpPr>
        <p:spPr>
          <a:xfrm>
            <a:off x="381000" y="342900"/>
            <a:ext cx="747430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fr-FR" sz="3000" b="1" dirty="0">
                <a:latin typeface="Now Heavy" panose="020B0604020202020204" charset="0"/>
              </a:rPr>
              <a:t>Page Accueil (</a:t>
            </a:r>
            <a:r>
              <a:rPr lang="fr-FR" sz="3000" b="1" dirty="0">
                <a:solidFill>
                  <a:srgbClr val="FF0000"/>
                </a:solidFill>
                <a:latin typeface="Now Heavy" panose="020B0604020202020204" charset="0"/>
              </a:rPr>
              <a:t>Accueil</a:t>
            </a:r>
            <a:r>
              <a:rPr lang="fr-FR" sz="3000" b="1" dirty="0">
                <a:latin typeface="Now Heavy" panose="020B0604020202020204" charset="0"/>
              </a:rPr>
              <a:t>):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17A4226B-A9C2-438A-B377-81CD6F67880A}"/>
              </a:ext>
            </a:extLst>
          </p:cNvPr>
          <p:cNvSpPr/>
          <p:nvPr/>
        </p:nvSpPr>
        <p:spPr>
          <a:xfrm>
            <a:off x="609600" y="952500"/>
            <a:ext cx="4279517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4AC3CFA-F089-4BDA-AA51-80C787D8D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339" y="1288011"/>
            <a:ext cx="15905322" cy="804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81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>
            <a:extLst>
              <a:ext uri="{FF2B5EF4-FFF2-40B4-BE49-F238E27FC236}">
                <a16:creationId xmlns:a16="http://schemas.microsoft.com/office/drawing/2014/main" id="{FB9AB565-0FFF-D61E-FF26-11C6FA242A5F}"/>
              </a:ext>
            </a:extLst>
          </p:cNvPr>
          <p:cNvSpPr txBox="1"/>
          <p:nvPr/>
        </p:nvSpPr>
        <p:spPr>
          <a:xfrm>
            <a:off x="381000" y="342900"/>
            <a:ext cx="747430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fr-FR" sz="3000" b="1" dirty="0">
                <a:latin typeface="Now Heavy" panose="020B0604020202020204" charset="0"/>
              </a:rPr>
              <a:t>Page Accueil (</a:t>
            </a:r>
            <a:r>
              <a:rPr lang="fr-FR" sz="3000" b="1" dirty="0">
                <a:solidFill>
                  <a:srgbClr val="FF0000"/>
                </a:solidFill>
                <a:latin typeface="Now Heavy" panose="020B0604020202020204" charset="0"/>
              </a:rPr>
              <a:t>Caractéristique</a:t>
            </a:r>
            <a:r>
              <a:rPr lang="fr-FR" sz="3000" b="1" dirty="0">
                <a:latin typeface="Now Heavy" panose="020B0604020202020204" charset="0"/>
              </a:rPr>
              <a:t>):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17A4226B-A9C2-438A-B377-81CD6F67880A}"/>
              </a:ext>
            </a:extLst>
          </p:cNvPr>
          <p:cNvSpPr/>
          <p:nvPr/>
        </p:nvSpPr>
        <p:spPr>
          <a:xfrm>
            <a:off x="2743200" y="866180"/>
            <a:ext cx="4279517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4873D2C-8900-4353-814E-890F1274F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14500"/>
            <a:ext cx="160782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172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</TotalTime>
  <Words>322</Words>
  <Application>Microsoft Office PowerPoint</Application>
  <PresentationFormat>Personnalisé</PresentationFormat>
  <Paragraphs>94</Paragraphs>
  <Slides>32</Slides>
  <Notes>28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9" baseType="lpstr">
      <vt:lpstr>Raleway Heavy</vt:lpstr>
      <vt:lpstr>Arial</vt:lpstr>
      <vt:lpstr>Now Bold</vt:lpstr>
      <vt:lpstr>Now Heavy</vt:lpstr>
      <vt:lpstr>Calibri</vt:lpstr>
      <vt:lpstr>Wingdings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Aymen</dc:creator>
  <cp:lastModifiedBy>Abdallah sedik</cp:lastModifiedBy>
  <cp:revision>25</cp:revision>
  <dcterms:created xsi:type="dcterms:W3CDTF">2006-08-16T00:00:00Z</dcterms:created>
  <dcterms:modified xsi:type="dcterms:W3CDTF">2024-05-16T08:08:47Z</dcterms:modified>
  <dc:identifier>DAF0uvmwS_s</dc:identifier>
</cp:coreProperties>
</file>